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gif" ContentType="image/gif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1" r:id="rId3"/>
    <p:sldMasterId id="2147483681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6" r:id="rId6"/>
    <p:sldId id="268" r:id="rId7"/>
    <p:sldId id="269" r:id="rId8"/>
    <p:sldId id="270" r:id="rId9"/>
    <p:sldId id="271" r:id="rId10"/>
    <p:sldId id="260" r:id="rId11"/>
    <p:sldId id="262" r:id="rId12"/>
    <p:sldId id="263" r:id="rId13"/>
    <p:sldId id="272" r:id="rId14"/>
    <p:sldId id="273" r:id="rId15"/>
    <p:sldId id="274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44" autoAdjust="0"/>
    <p:restoredTop sz="86432" autoAdjust="0"/>
  </p:normalViewPr>
  <p:slideViewPr>
    <p:cSldViewPr>
      <p:cViewPr>
        <p:scale>
          <a:sx n="100" d="100"/>
          <a:sy n="100" d="100"/>
        </p:scale>
        <p:origin x="-4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1F38D-E43A-4D67-84E0-B925531F6AF0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0B01C-BF7F-48C9-A6D8-613FC1044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562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0688B-BA52-4598-846C-2B4109FC3A84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83195-A952-4344-857D-FED4D42A8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469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3419856"/>
            <a:ext cx="9144000" cy="34381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kinny-bld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6096" y="0"/>
            <a:ext cx="1517904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11" descr="skinny-planes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99048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12" descr="skinny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Picture 13" descr="skinny-airport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Picture 14" descr="skinny-pave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4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Picture 9" descr="truck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0"/>
            <a:ext cx="1530096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9" name="Picture 38" descr="dotseal-x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005072" y="2847975"/>
            <a:ext cx="1114425" cy="111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3419856"/>
            <a:ext cx="9144000" cy="34381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skinny-bld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6096" y="0"/>
            <a:ext cx="1517904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Picture 10" descr="skinny-planes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99048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11" descr="skinny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12" descr="skinny-airport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Picture 13" descr="skinny-pave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4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Picture 14" descr="truck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0"/>
            <a:ext cx="1530096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17" descr="dotseal-x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005072" y="2847975"/>
            <a:ext cx="11144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882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09/08/2011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Alaska Marine Highway System  </a:t>
            </a:r>
            <a:r>
              <a:rPr lang="en-US" dirty="0" smtClean="0">
                <a:solidFill>
                  <a:srgbClr val="FFC000"/>
                </a:solidFill>
              </a:rPr>
              <a:t>|  </a:t>
            </a:r>
            <a:r>
              <a:rPr lang="en-US" dirty="0" smtClean="0">
                <a:solidFill>
                  <a:prstClr val="white"/>
                </a:solidFill>
              </a:rPr>
              <a:t>Alaska DOT&amp;PF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9" name="Picture 18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26" name="Picture 25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27" name="Picture 26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8" name="Picture 27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9" name="Picture 28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538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Alaska Marine Highway System | Alaska DOT&amp;PF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243840"/>
            <a:ext cx="9144000" cy="822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800" dirty="0" smtClean="0">
                <a:solidFill>
                  <a:prstClr val="black"/>
                </a:solidFill>
                <a:latin typeface="Arial Black" pitchFamily="34" charset="0"/>
              </a:rPr>
              <a:t>Click to edit Master title style</a:t>
            </a:r>
            <a:endParaRPr lang="en-US" sz="38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0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75088AD-37FC-4EC3-B59F-B8BB02F5B820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206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Alaska Marine Highway System  </a:t>
            </a:r>
            <a:r>
              <a:rPr lang="en-US" dirty="0" smtClean="0">
                <a:solidFill>
                  <a:srgbClr val="FFC000"/>
                </a:solidFill>
              </a:rPr>
              <a:t>|  </a:t>
            </a:r>
            <a:r>
              <a:rPr lang="en-US" dirty="0" smtClean="0">
                <a:solidFill>
                  <a:prstClr val="white"/>
                </a:solidFill>
              </a:rPr>
              <a:t>Alaska DOT&amp;PF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75088AD-37FC-4EC3-B59F-B8BB02F5B820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20" name="Picture 19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22" name="Picture 21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28" name="Picture 27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9" name="Picture 28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30" name="Picture 29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03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Alaska Marine Highway System | Alaska DOT&amp;PF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75088AD-37FC-4EC3-B59F-B8BB02F5B820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5" name="Picture 14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6" name="Picture 15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8" name="Picture 17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0" name="Picture 19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6" name="Picture 25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4961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8" name="Picture 17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20" name="Picture 19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28" name="Picture 27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9" name="Picture 28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30" name="Picture 29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4514"/>
            <a:ext cx="9144000" cy="1143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Alaska Marine Highway System | Alaska DOT&amp;PF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75088AD-37FC-4EC3-B59F-B8BB02F5B820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173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2" name="Picture 11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3" name="Picture 12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9" name="Picture 18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5" name="Picture 14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Alaska Marine Highway System | Alaska DOT&amp;PF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75088AD-37FC-4EC3-B59F-B8BB02F5B820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554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Alaska Marine Highway System | Alaska DOT&amp;PF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75088AD-37FC-4EC3-B59F-B8BB02F5B820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965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29" name="Picture 28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30" name="Picture 29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31" name="Picture 30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32" name="Picture 31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33" name="Picture 32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Alaska Marine Highway System | Alaska DOT&amp;PF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Date Placeholder 3"/>
          <p:cNvSpPr>
            <a:spLocks noGrp="1"/>
          </p:cNvSpPr>
          <p:nvPr userDrawn="1">
            <p:ph type="dt" sz="half" idx="13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75088AD-37FC-4EC3-B59F-B8BB02F5B820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705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3419856"/>
            <a:ext cx="9144000" cy="34381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skinny-bld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6096" y="0"/>
            <a:ext cx="1517904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Picture 10" descr="skinny-planes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99048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11" descr="skinny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12" descr="skinny-airport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Picture 13" descr="skinny-pave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4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Picture 14" descr="truck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0"/>
            <a:ext cx="1530096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17" descr="dotseal-x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005072" y="2847975"/>
            <a:ext cx="11144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28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8" name="Picture 7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9" name="Picture 8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0" name="Picture 9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1" name="Picture 10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2" name="Picture 11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515E-04C4-4584-BCC6-D23300BB0648}" type="datetime1">
              <a:rPr lang="en-US" smtClean="0"/>
              <a:pPr/>
              <a:t>5/16/2012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Integrity </a:t>
            </a:r>
            <a:r>
              <a:rPr lang="en-US" b="1" smtClean="0"/>
              <a:t>∙ </a:t>
            </a:r>
            <a:r>
              <a:rPr lang="en-US" smtClean="0"/>
              <a:t>Excellence </a:t>
            </a:r>
            <a:r>
              <a:rPr lang="en-US" b="1" smtClean="0"/>
              <a:t>∙ </a:t>
            </a:r>
            <a:r>
              <a:rPr lang="en-US" smtClean="0"/>
              <a:t>Respect</a:t>
            </a:r>
            <a:endParaRPr lang="en-US" dirty="0" smtClean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9173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09/08/2011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Alaska Marine Highway System  </a:t>
            </a:r>
            <a:r>
              <a:rPr lang="en-US" dirty="0" smtClean="0">
                <a:solidFill>
                  <a:srgbClr val="FFC000"/>
                </a:solidFill>
              </a:rPr>
              <a:t>|  </a:t>
            </a:r>
            <a:r>
              <a:rPr lang="en-US" dirty="0" smtClean="0">
                <a:solidFill>
                  <a:prstClr val="white"/>
                </a:solidFill>
              </a:rPr>
              <a:t>Alaska DOT&amp;PF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9" name="Picture 18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26" name="Picture 25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27" name="Picture 26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8" name="Picture 27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9" name="Picture 28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3451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Alaska Marine Highway System | Alaska DOT&amp;PF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243840"/>
            <a:ext cx="9144000" cy="822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800" dirty="0" smtClean="0">
                <a:solidFill>
                  <a:prstClr val="black"/>
                </a:solidFill>
                <a:latin typeface="Arial Black" pitchFamily="34" charset="0"/>
              </a:rPr>
              <a:t>Click to edit Master title style</a:t>
            </a:r>
            <a:endParaRPr lang="en-US" sz="38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0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75088AD-37FC-4EC3-B59F-B8BB02F5B820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021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Alaska Marine Highway System  </a:t>
            </a:r>
            <a:r>
              <a:rPr lang="en-US" dirty="0" smtClean="0">
                <a:solidFill>
                  <a:srgbClr val="FFC000"/>
                </a:solidFill>
              </a:rPr>
              <a:t>|  </a:t>
            </a:r>
            <a:r>
              <a:rPr lang="en-US" dirty="0" smtClean="0">
                <a:solidFill>
                  <a:prstClr val="white"/>
                </a:solidFill>
              </a:rPr>
              <a:t>Alaska DOT&amp;PF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75088AD-37FC-4EC3-B59F-B8BB02F5B820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20" name="Picture 19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22" name="Picture 21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28" name="Picture 27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9" name="Picture 28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30" name="Picture 29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2323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Alaska Marine Highway System | Alaska DOT&amp;PF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75088AD-37FC-4EC3-B59F-B8BB02F5B820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5" name="Picture 14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6" name="Picture 15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8" name="Picture 17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0" name="Picture 19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6" name="Picture 25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6644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8" name="Picture 17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20" name="Picture 19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28" name="Picture 27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9" name="Picture 28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30" name="Picture 29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4514"/>
            <a:ext cx="9144000" cy="1143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Alaska Marine Highway System | Alaska DOT&amp;PF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75088AD-37FC-4EC3-B59F-B8BB02F5B820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960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2" name="Picture 11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3" name="Picture 12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9" name="Picture 18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5" name="Picture 14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Alaska Marine Highway System | Alaska DOT&amp;PF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75088AD-37FC-4EC3-B59F-B8BB02F5B820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928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Alaska Marine Highway System | Alaska DOT&amp;PF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75088AD-37FC-4EC3-B59F-B8BB02F5B820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703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29" name="Picture 28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30" name="Picture 29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31" name="Picture 30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32" name="Picture 31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33" name="Picture 32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Alaska Marine Highway System | Alaska DOT&amp;PF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Date Placeholder 3"/>
          <p:cNvSpPr>
            <a:spLocks noGrp="1"/>
          </p:cNvSpPr>
          <p:nvPr userDrawn="1">
            <p:ph type="dt" sz="half" idx="13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75088AD-37FC-4EC3-B59F-B8BB02F5B820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213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3419856"/>
            <a:ext cx="9144000" cy="34381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skinny-bld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6096" y="0"/>
            <a:ext cx="1517904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Picture 10" descr="skinny-planes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99048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11" descr="skinny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12" descr="skinny-airport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Picture 13" descr="skinny-pave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4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Picture 14" descr="truck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0"/>
            <a:ext cx="1530096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17" descr="dotseal-x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005072" y="2847975"/>
            <a:ext cx="11144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401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09/08/2011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Alaska Marine Highway System  </a:t>
            </a:r>
            <a:r>
              <a:rPr lang="en-US" dirty="0" smtClean="0">
                <a:solidFill>
                  <a:srgbClr val="FFC000"/>
                </a:solidFill>
              </a:rPr>
              <a:t>|  </a:t>
            </a:r>
            <a:r>
              <a:rPr lang="en-US" dirty="0" smtClean="0">
                <a:solidFill>
                  <a:prstClr val="white"/>
                </a:solidFill>
              </a:rPr>
              <a:t>Alaska DOT&amp;PF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9" name="Picture 18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26" name="Picture 25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27" name="Picture 26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8" name="Picture 27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9" name="Picture 28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739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93153-73B7-4BC9-8DFE-18ED742156C3}" type="datetime1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243840"/>
            <a:ext cx="9144000" cy="822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Click to edit Master title style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Alaska Marine Highway System | Alaska DOT&amp;PF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243840"/>
            <a:ext cx="9144000" cy="822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800" dirty="0" smtClean="0">
                <a:solidFill>
                  <a:prstClr val="black"/>
                </a:solidFill>
                <a:latin typeface="Arial Black" pitchFamily="34" charset="0"/>
              </a:rPr>
              <a:t>Click to edit Master title style</a:t>
            </a:r>
            <a:endParaRPr lang="en-US" sz="38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0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75088AD-37FC-4EC3-B59F-B8BB02F5B820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863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Alaska Marine Highway System  </a:t>
            </a:r>
            <a:r>
              <a:rPr lang="en-US" dirty="0" smtClean="0">
                <a:solidFill>
                  <a:srgbClr val="FFC000"/>
                </a:solidFill>
              </a:rPr>
              <a:t>|  </a:t>
            </a:r>
            <a:r>
              <a:rPr lang="en-US" dirty="0" smtClean="0">
                <a:solidFill>
                  <a:prstClr val="white"/>
                </a:solidFill>
              </a:rPr>
              <a:t>Alaska DOT&amp;PF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75088AD-37FC-4EC3-B59F-B8BB02F5B820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20" name="Picture 19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22" name="Picture 21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28" name="Picture 27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9" name="Picture 28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30" name="Picture 29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7290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Alaska Marine Highway System | Alaska DOT&amp;PF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75088AD-37FC-4EC3-B59F-B8BB02F5B820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5" name="Picture 14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6" name="Picture 15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8" name="Picture 17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0" name="Picture 19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6" name="Picture 25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4758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8" name="Picture 17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20" name="Picture 19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28" name="Picture 27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9" name="Picture 28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30" name="Picture 29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4514"/>
            <a:ext cx="9144000" cy="1143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Alaska Marine Highway System | Alaska DOT&amp;PF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75088AD-37FC-4EC3-B59F-B8BB02F5B820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805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2" name="Picture 11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3" name="Picture 12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9" name="Picture 18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5" name="Picture 14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Alaska Marine Highway System | Alaska DOT&amp;PF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75088AD-37FC-4EC3-B59F-B8BB02F5B820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854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Alaska Marine Highway System | Alaska DOT&amp;PF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75088AD-37FC-4EC3-B59F-B8BB02F5B820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7344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29" name="Picture 28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30" name="Picture 29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31" name="Picture 30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32" name="Picture 31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33" name="Picture 32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Alaska Marine Highway System | Alaska DOT&amp;PF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Date Placeholder 3"/>
          <p:cNvSpPr>
            <a:spLocks noGrp="1"/>
          </p:cNvSpPr>
          <p:nvPr userDrawn="1">
            <p:ph type="dt" sz="half" idx="13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F75088AD-37FC-4EC3-B59F-B8BB02F5B820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88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7" name="Picture 16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8" name="Picture 17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0" name="Picture 19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2" name="Picture 21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0FA0-9DCF-4C81-993D-769EED58C68E}" type="datetime1">
              <a:rPr lang="en-US" smtClean="0"/>
              <a:pPr/>
              <a:t>5/16/2012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5" name="Picture 14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8" name="Picture 17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0" name="Picture 19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814D-74AF-4BDF-9B9A-BB5575274A78}" type="datetime1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5" name="Picture 14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8" name="Picture 17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0" name="Picture 19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DC75-3909-41FB-B439-67FED7D6A4AE}" type="datetime1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2" name="Picture 11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3" name="Picture 12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9" name="Picture 18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5" name="Picture 14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0ED7-80F7-4E6F-8C3D-86D45AE4C35F}" type="datetime1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5" name="Picture 14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6" name="Picture 15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7" name="Picture 16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2" name="Picture 21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8" name="Picture 17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77EB798D-FC92-4767-BA70-50BC563F186A}" type="datetime1">
              <a:rPr lang="en-US" smtClean="0"/>
              <a:pPr/>
              <a:t>5/16/2012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B2CB-0317-4F4A-BBDE-0A52D475F1E5}" type="datetime1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tint val="44500"/>
                  <a:satMod val="160000"/>
                </a:schemeClr>
              </a:gs>
              <a:gs pos="34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7368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5D5E900-69C0-4156-BEA3-39637C05C1F0}" type="datetime1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4" r:id="rId5"/>
    <p:sldLayoutId id="2147483658" r:id="rId6"/>
    <p:sldLayoutId id="2147483655" r:id="rId7"/>
    <p:sldLayoutId id="2147483657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060"/>
        </a:buClr>
        <a:buSzPct val="110000"/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SzPct val="80000"/>
        <a:buFont typeface="Wingdings" pitchFamily="2" charset="2"/>
        <a:buChar char="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5000"/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tint val="44500"/>
                  <a:satMod val="160000"/>
                </a:schemeClr>
              </a:gs>
              <a:gs pos="34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7368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B442D85-4267-48DA-AAD5-9C338833092B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Alaska Marine Highway System  </a:t>
            </a:r>
            <a:r>
              <a:rPr lang="en-US" dirty="0" smtClean="0">
                <a:solidFill>
                  <a:srgbClr val="FFC000"/>
                </a:solidFill>
              </a:rPr>
              <a:t>|  </a:t>
            </a:r>
            <a:r>
              <a:rPr lang="en-US" dirty="0" smtClean="0">
                <a:solidFill>
                  <a:prstClr val="white"/>
                </a:solidFill>
              </a:rPr>
              <a:t>Alaska DOT&amp;PF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62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060"/>
        </a:buClr>
        <a:buSzPct val="110000"/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SzPct val="80000"/>
        <a:buFont typeface="Wingdings" pitchFamily="2" charset="2"/>
        <a:buChar char="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5000"/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tint val="44500"/>
                  <a:satMod val="160000"/>
                </a:schemeClr>
              </a:gs>
              <a:gs pos="34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7368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B442D85-4267-48DA-AAD5-9C338833092B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Alaska Marine Highway System  </a:t>
            </a:r>
            <a:r>
              <a:rPr lang="en-US" dirty="0" smtClean="0">
                <a:solidFill>
                  <a:srgbClr val="FFC000"/>
                </a:solidFill>
              </a:rPr>
              <a:t>|  </a:t>
            </a:r>
            <a:r>
              <a:rPr lang="en-US" dirty="0" smtClean="0">
                <a:solidFill>
                  <a:prstClr val="white"/>
                </a:solidFill>
              </a:rPr>
              <a:t>Alaska DOT&amp;PF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33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060"/>
        </a:buClr>
        <a:buSzPct val="110000"/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SzPct val="80000"/>
        <a:buFont typeface="Wingdings" pitchFamily="2" charset="2"/>
        <a:buChar char="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5000"/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tint val="44500"/>
                  <a:satMod val="160000"/>
                </a:schemeClr>
              </a:gs>
              <a:gs pos="34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7368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B442D85-4267-48DA-AAD5-9C338833092B}" type="datetime1">
              <a:rPr lang="en-US" smtClean="0">
                <a:solidFill>
                  <a:prstClr val="white"/>
                </a:solidFill>
              </a:rPr>
              <a:pPr/>
              <a:t>5/16/2012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Alaska Marine Highway System  </a:t>
            </a:r>
            <a:r>
              <a:rPr lang="en-US" dirty="0" smtClean="0">
                <a:solidFill>
                  <a:srgbClr val="FFC000"/>
                </a:solidFill>
              </a:rPr>
              <a:t>|  </a:t>
            </a:r>
            <a:r>
              <a:rPr lang="en-US" dirty="0" smtClean="0">
                <a:solidFill>
                  <a:prstClr val="white"/>
                </a:solidFill>
              </a:rPr>
              <a:t>Alaska DOT&amp;PF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3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060"/>
        </a:buClr>
        <a:buSzPct val="110000"/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SzPct val="80000"/>
        <a:buFont typeface="Wingdings" pitchFamily="2" charset="2"/>
        <a:buChar char="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5000"/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962400"/>
            <a:ext cx="9144000" cy="990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Alaska Department of </a:t>
            </a:r>
            <a:br>
              <a:rPr kumimoji="0" lang="en-US" sz="31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Transportation &amp; Public Facilities</a:t>
            </a:r>
            <a:endParaRPr kumimoji="0" lang="en-US" sz="3100" b="0" i="0" u="none" strike="noStrike" kern="1200" cap="none" spc="0" normalizeH="0" baseline="0" noProof="0" dirty="0">
              <a:ln w="12700">
                <a:solidFill>
                  <a:schemeClr val="tx1"/>
                </a:solidFill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029200"/>
            <a:ext cx="9144000" cy="18288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Alaska Marine</a:t>
            </a:r>
            <a:r>
              <a:rPr kumimoji="0" lang="en-US" sz="2800" b="1" i="0" u="none" strike="noStrike" kern="1200" cap="none" spc="0" normalizeH="0" noProof="0" dirty="0" smtClean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Highway </a:t>
            </a:r>
            <a:r>
              <a:rPr kumimoji="0" lang="en-US" sz="2800" b="1" i="0" u="none" strike="noStrike" kern="1200" cap="none" spc="0" normalizeH="0" baseline="0" noProof="0" dirty="0" smtClean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System Comment to the Hydro</a:t>
            </a:r>
            <a:r>
              <a:rPr lang="en-US" sz="2800" b="1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graphic Services Review Panel</a:t>
            </a:r>
            <a:endParaRPr kumimoji="0" lang="en-US" sz="2800" b="1" i="0" u="none" strike="noStrike" kern="1200" cap="none" spc="0" normalizeH="0" baseline="0" noProof="0" dirty="0" smtClean="0">
              <a:ln w="12700">
                <a:noFill/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Dana Jensen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 smtClean="0">
              <a:ln w="12700">
                <a:noFill/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 smtClean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[5/23/12]</a:t>
            </a:r>
            <a:endParaRPr kumimoji="0" lang="en-US" sz="1400" i="0" u="none" strike="noStrike" kern="1200" cap="none" spc="0" normalizeH="0" baseline="0" noProof="0" dirty="0">
              <a:ln w="12700">
                <a:noFill/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798D-FC92-4767-BA70-50BC563F186A}" type="datetime1">
              <a:rPr lang="en-US" smtClean="0"/>
              <a:pPr/>
              <a:t>5/16/2012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Integrity </a:t>
            </a:r>
            <a:r>
              <a:rPr lang="en-US" b="1" smtClean="0"/>
              <a:t>∙ </a:t>
            </a:r>
            <a:r>
              <a:rPr lang="en-US" smtClean="0"/>
              <a:t>Excellence </a:t>
            </a:r>
            <a:r>
              <a:rPr lang="en-US" b="1" smtClean="0"/>
              <a:t>∙ </a:t>
            </a:r>
            <a:r>
              <a:rPr lang="en-US" smtClean="0"/>
              <a:t>Respect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874" y="1143000"/>
            <a:ext cx="7432926" cy="523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693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798D-FC92-4767-BA70-50BC563F186A}" type="datetime1">
              <a:rPr lang="en-US" smtClean="0"/>
              <a:pPr/>
              <a:t>5/16/2012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Integrity </a:t>
            </a:r>
            <a:r>
              <a:rPr lang="en-US" b="1" smtClean="0"/>
              <a:t>∙ </a:t>
            </a:r>
            <a:r>
              <a:rPr lang="en-US" smtClean="0"/>
              <a:t>Excellence </a:t>
            </a:r>
            <a:r>
              <a:rPr lang="en-US" b="1" smtClean="0"/>
              <a:t>∙ </a:t>
            </a:r>
            <a:r>
              <a:rPr lang="en-US" smtClean="0"/>
              <a:t>Respect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1" y="1185863"/>
            <a:ext cx="8494438" cy="526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9779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798D-FC92-4767-BA70-50BC563F186A}" type="datetime1">
              <a:rPr lang="en-US" smtClean="0"/>
              <a:pPr/>
              <a:t>5/16/2012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Integrity </a:t>
            </a:r>
            <a:r>
              <a:rPr lang="en-US" b="1" smtClean="0"/>
              <a:t>∙ </a:t>
            </a:r>
            <a:r>
              <a:rPr lang="en-US" smtClean="0"/>
              <a:t>Excellence </a:t>
            </a:r>
            <a:r>
              <a:rPr lang="en-US" b="1" smtClean="0"/>
              <a:t>∙ </a:t>
            </a:r>
            <a:r>
              <a:rPr lang="en-US" smtClean="0"/>
              <a:t>Respect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64" y="1142999"/>
            <a:ext cx="8909836" cy="529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227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798D-FC92-4767-BA70-50BC563F186A}" type="datetime1">
              <a:rPr lang="en-US" smtClean="0"/>
              <a:pPr/>
              <a:t>5/16/2012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Integrity </a:t>
            </a:r>
            <a:r>
              <a:rPr lang="en-US" b="1" smtClean="0"/>
              <a:t>∙ </a:t>
            </a:r>
            <a:r>
              <a:rPr lang="en-US" smtClean="0"/>
              <a:t>Excellence </a:t>
            </a:r>
            <a:r>
              <a:rPr lang="en-US" b="1" smtClean="0"/>
              <a:t>∙ </a:t>
            </a:r>
            <a:r>
              <a:rPr lang="en-US" smtClean="0"/>
              <a:t>Respect</a:t>
            </a:r>
            <a:endParaRPr lang="en-US" dirty="0"/>
          </a:p>
        </p:txBody>
      </p:sp>
      <p:pic>
        <p:nvPicPr>
          <p:cNvPr id="11266" name="Picture 2" descr="\\dotmwcofs01\Users\dhjensen\My Pictures\AMHS Vsls\Ken\Ken-Yak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84860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12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515E-04C4-4584-BCC6-D23300BB0648}" type="datetime1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Integrity </a:t>
            </a:r>
            <a:r>
              <a:rPr lang="en-US" b="1" smtClean="0"/>
              <a:t>∙ </a:t>
            </a:r>
            <a:r>
              <a:rPr lang="en-US" smtClean="0"/>
              <a:t>Excellence </a:t>
            </a:r>
            <a:r>
              <a:rPr lang="en-US" b="1" smtClean="0"/>
              <a:t>∙ </a:t>
            </a:r>
            <a:r>
              <a:rPr lang="en-US" smtClean="0"/>
              <a:t>Respect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9154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384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2006857"/>
            <a:ext cx="8991600" cy="427400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Fleet Profile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09/08/2011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Alaska Marine Highway System  </a:t>
            </a:r>
            <a:r>
              <a:rPr lang="en-US" smtClean="0">
                <a:solidFill>
                  <a:srgbClr val="FFC000"/>
                </a:solidFill>
              </a:rPr>
              <a:t>|  </a:t>
            </a:r>
            <a:r>
              <a:rPr lang="en-US" smtClean="0">
                <a:solidFill>
                  <a:prstClr val="white"/>
                </a:solidFill>
              </a:rPr>
              <a:t>Alaska DOT&amp;PF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17719" y="2797447"/>
            <a:ext cx="8531813" cy="3414171"/>
            <a:chOff x="317719" y="2882686"/>
            <a:chExt cx="8531813" cy="3414171"/>
          </a:xfrm>
        </p:grpSpPr>
        <p:sp>
          <p:nvSpPr>
            <p:cNvPr id="8" name="TextBox 7"/>
            <p:cNvSpPr txBox="1"/>
            <p:nvPr/>
          </p:nvSpPr>
          <p:spPr>
            <a:xfrm>
              <a:off x="317719" y="2882686"/>
              <a:ext cx="2247250" cy="569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Demi" pitchFamily="34" charset="0"/>
                </a:rPr>
                <a:t>MV Matanuska</a:t>
              </a:r>
              <a: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/>
              </a:r>
              <a:b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</a:br>
              <a: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>408 feet</a:t>
              </a:r>
              <a:b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</a:br>
              <a: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>Built 1963</a:t>
              </a:r>
              <a:endParaRPr lang="en-US" sz="1000" dirty="0">
                <a:solidFill>
                  <a:srgbClr val="1F497D">
                    <a:lumMod val="75000"/>
                  </a:srgbClr>
                </a:solidFill>
                <a:latin typeface="Franklin Gothic Book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27703" y="2893916"/>
              <a:ext cx="2162011" cy="569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Demi" pitchFamily="34" charset="0"/>
                </a:rPr>
                <a:t>MV Malaspina</a:t>
              </a:r>
              <a: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/>
              </a:r>
              <a:b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</a:br>
              <a: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>408 feet</a:t>
              </a:r>
              <a:b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</a:br>
              <a: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>Built 1963</a:t>
              </a:r>
              <a:endParaRPr lang="en-US" sz="1000" dirty="0">
                <a:solidFill>
                  <a:srgbClr val="1F497D">
                    <a:lumMod val="75000"/>
                  </a:srgbClr>
                </a:solidFill>
                <a:latin typeface="Franklin Gothic Book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52447" y="2891336"/>
              <a:ext cx="1903707" cy="569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Demi" pitchFamily="34" charset="0"/>
                </a:rPr>
                <a:t>MV Taku</a:t>
              </a:r>
              <a: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/>
              </a:r>
              <a:b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</a:br>
              <a: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>352 feet</a:t>
              </a:r>
              <a:b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</a:br>
              <a: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>Built 1963</a:t>
              </a:r>
              <a:endParaRPr lang="en-US" sz="1000" dirty="0">
                <a:solidFill>
                  <a:srgbClr val="1F497D">
                    <a:lumMod val="75000"/>
                  </a:srgbClr>
                </a:solidFill>
                <a:latin typeface="Franklin Gothic Book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93057" y="2893916"/>
              <a:ext cx="1756475" cy="569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Demi" pitchFamily="34" charset="0"/>
                </a:rPr>
                <a:t>MV Tustumena</a:t>
              </a:r>
              <a:b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Demi" pitchFamily="34" charset="0"/>
                </a:rPr>
              </a:br>
              <a: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>296 feet</a:t>
              </a:r>
              <a:b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</a:br>
              <a: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>Built 1964</a:t>
              </a:r>
              <a:endParaRPr lang="en-US" sz="1000" dirty="0">
                <a:solidFill>
                  <a:srgbClr val="1F497D">
                    <a:lumMod val="75000"/>
                  </a:srgbClr>
                </a:solidFill>
                <a:latin typeface="Franklin Gothic Book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35813" y="4367950"/>
              <a:ext cx="1637645" cy="569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Demi" pitchFamily="34" charset="0"/>
                </a:rPr>
                <a:t>MV LeConte</a:t>
              </a:r>
              <a:b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Demi" pitchFamily="34" charset="0"/>
                </a:rPr>
              </a:br>
              <a: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>235 feet</a:t>
              </a:r>
              <a:b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</a:br>
              <a: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>Built 1974</a:t>
              </a:r>
              <a:endParaRPr lang="en-US" sz="1000" dirty="0">
                <a:solidFill>
                  <a:srgbClr val="1F497D">
                    <a:lumMod val="75000"/>
                  </a:srgbClr>
                </a:solidFill>
                <a:latin typeface="Franklin Gothic Book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84542" y="4379180"/>
              <a:ext cx="2162011" cy="569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Demi" pitchFamily="34" charset="0"/>
                </a:rPr>
                <a:t>MV Columbia</a:t>
              </a:r>
              <a:b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Demi" pitchFamily="34" charset="0"/>
                </a:rPr>
              </a:br>
              <a: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>418 feet</a:t>
              </a:r>
              <a:b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</a:br>
              <a: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>Built 1974</a:t>
              </a:r>
              <a:endParaRPr lang="en-US" sz="1000" dirty="0">
                <a:solidFill>
                  <a:srgbClr val="1F497D">
                    <a:lumMod val="75000"/>
                  </a:srgbClr>
                </a:solidFill>
                <a:latin typeface="Franklin Gothic Book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77553" y="4368851"/>
              <a:ext cx="1591157" cy="569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Demi" pitchFamily="34" charset="0"/>
                </a:rPr>
                <a:t>MV Aurora</a:t>
              </a:r>
              <a:b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Demi" pitchFamily="34" charset="0"/>
                </a:rPr>
              </a:br>
              <a: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>235 feet</a:t>
              </a:r>
              <a:b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</a:br>
              <a: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>Built 1977</a:t>
              </a:r>
              <a:endParaRPr lang="en-US" sz="1000" dirty="0">
                <a:solidFill>
                  <a:srgbClr val="1F497D">
                    <a:lumMod val="75000"/>
                  </a:srgbClr>
                </a:solidFill>
                <a:latin typeface="Franklin Gothic Book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2888" y="5716240"/>
              <a:ext cx="2247250" cy="569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Demi" pitchFamily="34" charset="0"/>
                </a:rPr>
                <a:t>MV Kennicott</a:t>
              </a:r>
              <a:b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Demi" pitchFamily="34" charset="0"/>
                </a:rPr>
              </a:br>
              <a: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>382 feet</a:t>
              </a:r>
              <a:b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</a:br>
              <a: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>Built 1998</a:t>
              </a:r>
              <a:endParaRPr lang="en-US" sz="1000" dirty="0">
                <a:solidFill>
                  <a:srgbClr val="1F497D">
                    <a:lumMod val="75000"/>
                  </a:srgbClr>
                </a:solidFill>
                <a:latin typeface="Franklin Gothic Book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24386" y="5727470"/>
              <a:ext cx="1487838" cy="569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Demi" pitchFamily="34" charset="0"/>
                </a:rPr>
                <a:t>FVF Fairweather</a:t>
              </a:r>
              <a:b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Demi" pitchFamily="34" charset="0"/>
                </a:rPr>
              </a:br>
              <a: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>235 feet</a:t>
              </a:r>
              <a:b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</a:br>
              <a: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>Built 2004</a:t>
              </a:r>
              <a:endParaRPr lang="en-US" sz="1000" dirty="0">
                <a:solidFill>
                  <a:srgbClr val="1F497D">
                    <a:lumMod val="75000"/>
                  </a:srgbClr>
                </a:solidFill>
                <a:latin typeface="Franklin Gothic Book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78651" y="5717141"/>
              <a:ext cx="1115878" cy="569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Demi" pitchFamily="34" charset="0"/>
                </a:rPr>
                <a:t>MV Lituya</a:t>
              </a:r>
              <a:b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Demi" pitchFamily="34" charset="0"/>
                </a:rPr>
              </a:br>
              <a: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>181 feet</a:t>
              </a:r>
              <a:b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</a:br>
              <a: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>Built 2004</a:t>
              </a:r>
              <a:endParaRPr lang="en-US" sz="1000" dirty="0">
                <a:solidFill>
                  <a:srgbClr val="1F497D">
                    <a:lumMod val="75000"/>
                  </a:srgbClr>
                </a:solidFill>
                <a:latin typeface="Franklin Gothic Book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69444" y="5727470"/>
              <a:ext cx="1480088" cy="5693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Demi" pitchFamily="34" charset="0"/>
                </a:rPr>
                <a:t>FVF Chenega</a:t>
              </a:r>
              <a:br>
                <a:rPr lang="en-US" sz="1100" dirty="0" smtClean="0">
                  <a:solidFill>
                    <a:srgbClr val="1F497D">
                      <a:lumMod val="75000"/>
                    </a:srgbClr>
                  </a:solidFill>
                  <a:latin typeface="Franklin Gothic Demi" pitchFamily="34" charset="0"/>
                </a:rPr>
              </a:br>
              <a: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>235 feet</a:t>
              </a:r>
              <a:b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</a:br>
              <a:r>
                <a:rPr lang="en-US" sz="1000" dirty="0" smtClean="0">
                  <a:solidFill>
                    <a:srgbClr val="1F497D">
                      <a:lumMod val="75000"/>
                    </a:srgbClr>
                  </a:solidFill>
                  <a:latin typeface="Franklin Gothic Book" pitchFamily="34" charset="0"/>
                </a:rPr>
                <a:t>Built 2005</a:t>
              </a:r>
              <a:endParaRPr lang="en-US" sz="1000" dirty="0">
                <a:solidFill>
                  <a:srgbClr val="1F497D">
                    <a:lumMod val="75000"/>
                  </a:srgbClr>
                </a:solidFill>
                <a:latin typeface="Franklin Gothic Boo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4993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4161" y="2123014"/>
            <a:ext cx="2893106" cy="4114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Passenger and Vehicle Traffic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09/08/2011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Alaska Marine Highway System  </a:t>
            </a:r>
            <a:r>
              <a:rPr lang="en-US" smtClean="0">
                <a:solidFill>
                  <a:srgbClr val="FFC000"/>
                </a:solidFill>
              </a:rPr>
              <a:t>|  </a:t>
            </a:r>
            <a:r>
              <a:rPr lang="en-US" smtClean="0">
                <a:solidFill>
                  <a:prstClr val="white"/>
                </a:solidFill>
              </a:rPr>
              <a:t>Alaska DOT&amp;PF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1311" y="2125444"/>
            <a:ext cx="289310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404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2669619"/>
            <a:ext cx="8991600" cy="31189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Trends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09/08/2011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Alaska Marine Highway System  </a:t>
            </a:r>
            <a:r>
              <a:rPr lang="en-US" smtClean="0">
                <a:solidFill>
                  <a:srgbClr val="FFC000"/>
                </a:solidFill>
              </a:rPr>
              <a:t>|  </a:t>
            </a:r>
            <a:r>
              <a:rPr lang="en-US" smtClean="0">
                <a:solidFill>
                  <a:prstClr val="white"/>
                </a:solidFill>
              </a:rPr>
              <a:t>Alaska DOT&amp;PF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07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Overall, AMHS is very pleased with the Hydrographic Services support that we receive from NOAA.  There are a few areas we believe may bare some attention: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09/08/2011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Alaska Marine Highway System  </a:t>
            </a:r>
            <a:r>
              <a:rPr lang="en-US" smtClean="0">
                <a:solidFill>
                  <a:srgbClr val="FFC000"/>
                </a:solidFill>
              </a:rPr>
              <a:t>|  </a:t>
            </a:r>
            <a:r>
              <a:rPr lang="en-US" smtClean="0">
                <a:solidFill>
                  <a:prstClr val="white"/>
                </a:solidFill>
              </a:rPr>
              <a:t>Alaska DOT&amp;PF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C6E02D-ED4A-4F8F-9C9A-E96094146A78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37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0FA0-9DCF-4C81-993D-769EED58C68E}" type="datetime1">
              <a:rPr lang="en-US" smtClean="0"/>
              <a:pPr/>
              <a:t>5/16/2012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Integrity </a:t>
            </a:r>
            <a:r>
              <a:rPr lang="en-US" b="1" smtClean="0"/>
              <a:t>∙ </a:t>
            </a:r>
            <a:r>
              <a:rPr lang="en-US" smtClean="0"/>
              <a:t>Excellence </a:t>
            </a:r>
            <a:r>
              <a:rPr lang="en-US" b="1" smtClean="0"/>
              <a:t>∙ </a:t>
            </a:r>
            <a:r>
              <a:rPr lang="en-US" smtClean="0"/>
              <a:t>Respect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90694"/>
            <a:ext cx="8077200" cy="545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56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DC75-3909-41FB-B439-67FED7D6A4AE}" type="datetime1">
              <a:rPr lang="en-US" smtClean="0"/>
              <a:pPr/>
              <a:t>5/16/2012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Integrity </a:t>
            </a:r>
            <a:r>
              <a:rPr lang="en-US" b="1" smtClean="0"/>
              <a:t>∙ </a:t>
            </a:r>
            <a:r>
              <a:rPr lang="en-US" smtClean="0"/>
              <a:t>Excellence </a:t>
            </a:r>
            <a:r>
              <a:rPr lang="en-US" b="1" smtClean="0"/>
              <a:t>∙ </a:t>
            </a:r>
            <a:r>
              <a:rPr lang="en-US" smtClean="0"/>
              <a:t>Respect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1" y="1219200"/>
            <a:ext cx="7315200" cy="533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86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0ED7-80F7-4E6F-8C3D-86D45AE4C35F}" type="datetime1">
              <a:rPr lang="en-US" smtClean="0"/>
              <a:pPr/>
              <a:t>5/16/2012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Integrity </a:t>
            </a:r>
            <a:r>
              <a:rPr lang="en-US" b="1" smtClean="0"/>
              <a:t>∙ </a:t>
            </a:r>
            <a:r>
              <a:rPr lang="en-US" smtClean="0"/>
              <a:t>Excellence </a:t>
            </a:r>
            <a:r>
              <a:rPr lang="en-US" b="1" smtClean="0"/>
              <a:t>∙ </a:t>
            </a:r>
            <a:r>
              <a:rPr lang="en-US" smtClean="0"/>
              <a:t>Respect</a:t>
            </a:r>
            <a:endParaRPr lang="en-US" dirty="0"/>
          </a:p>
        </p:txBody>
      </p:sp>
      <p:sp>
        <p:nvSpPr>
          <p:cNvPr id="8" name="Picture Placeholder 5"/>
          <p:cNvSpPr txBox="1">
            <a:spLocks/>
          </p:cNvSpPr>
          <p:nvPr/>
        </p:nvSpPr>
        <p:spPr>
          <a:xfrm>
            <a:off x="1828800" y="1219200"/>
            <a:ext cx="5486400" cy="3508375"/>
          </a:xfrm>
          <a:prstGeom prst="rect">
            <a:avLst/>
          </a:prstGeom>
        </p:spPr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372" y="1219199"/>
            <a:ext cx="8272628" cy="520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18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PF-Pre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MHS-DOTPF-Preso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MHS-DOTPF-Preso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MHS-DOTPF-Preso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DOTPF-Preso</Template>
  <TotalTime>2932</TotalTime>
  <Words>174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DOTPF-Preso</vt:lpstr>
      <vt:lpstr>AMHS-DOTPF-Preso</vt:lpstr>
      <vt:lpstr>1_AMHS-DOTPF-Preso</vt:lpstr>
      <vt:lpstr>2_AMHS-DOTPF-Preso</vt:lpstr>
      <vt:lpstr>Slide 1</vt:lpstr>
      <vt:lpstr>Slide 2</vt:lpstr>
      <vt:lpstr>Fleet Profile</vt:lpstr>
      <vt:lpstr>Passenger and Vehicle Traffic</vt:lpstr>
      <vt:lpstr>Traffic Trends</vt:lpstr>
      <vt:lpstr>Suggestions:</vt:lpstr>
      <vt:lpstr>Slide 7</vt:lpstr>
      <vt:lpstr>Slide 8</vt:lpstr>
      <vt:lpstr>Slide 9</vt:lpstr>
      <vt:lpstr>Slide 10</vt:lpstr>
      <vt:lpstr>Slide 11</vt:lpstr>
      <vt:lpstr>Slide 12</vt:lpstr>
      <vt:lpstr>Questions?</vt:lpstr>
    </vt:vector>
  </TitlesOfParts>
  <Company>DOT/PF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blhewitt</dc:creator>
  <cp:lastModifiedBy>kathy.watson</cp:lastModifiedBy>
  <cp:revision>31</cp:revision>
  <dcterms:created xsi:type="dcterms:W3CDTF">2011-04-30T00:28:28Z</dcterms:created>
  <dcterms:modified xsi:type="dcterms:W3CDTF">2012-05-16T17:41:56Z</dcterms:modified>
</cp:coreProperties>
</file>